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2"/>
  </p:notesMasterIdLst>
  <p:handoutMasterIdLst>
    <p:handoutMasterId r:id="rId13"/>
  </p:handoutMasterIdLst>
  <p:sldIdLst>
    <p:sldId id="264" r:id="rId3"/>
    <p:sldId id="268" r:id="rId4"/>
    <p:sldId id="282" r:id="rId5"/>
    <p:sldId id="287" r:id="rId6"/>
    <p:sldId id="283" r:id="rId7"/>
    <p:sldId id="288" r:id="rId8"/>
    <p:sldId id="284" r:id="rId9"/>
    <p:sldId id="269" r:id="rId10"/>
    <p:sldId id="289" r:id="rId11"/>
  </p:sldIdLst>
  <p:sldSz cx="12188825" cy="6858000"/>
  <p:notesSz cx="6735763" cy="9866313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CC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91" d="100"/>
          <a:sy n="91" d="100"/>
        </p:scale>
        <p:origin x="370" y="5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2/25/2016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2/25/2016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738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2/25/2016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2/25/2016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2/25/2016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2/25/2016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2/25/2016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2/25/2016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2/25/2016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2/25/2016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2/25/2016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2/25/2016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sf.kiev.ua/" TargetMode="External"/><Relationship Id="rId2" Type="http://schemas.openxmlformats.org/officeDocument/2006/relationships/hyperlink" Target="http://www.nmcio.ippo.kubg.edu.u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Компетентний педагог як запорука успішної інклюзії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993300"/>
                </a:solidFill>
              </a:rPr>
              <a:t>Компетенції ефективних педагогів</a:t>
            </a:r>
            <a:endParaRPr lang="uk-UA" b="1" dirty="0">
              <a:solidFill>
                <a:srgbClr val="9933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uk-UA" b="1" dirty="0" smtClean="0">
                <a:solidFill>
                  <a:srgbClr val="002060"/>
                </a:solidFill>
              </a:rPr>
              <a:t>Розуміння інклюзії.</a:t>
            </a:r>
          </a:p>
          <a:p>
            <a:pPr marL="457200" indent="-457200">
              <a:buAutoNum type="arabicPeriod"/>
            </a:pPr>
            <a:r>
              <a:rPr lang="uk-UA" b="1" dirty="0" smtClean="0">
                <a:solidFill>
                  <a:srgbClr val="002060"/>
                </a:solidFill>
              </a:rPr>
              <a:t>Повага до багатоманітності.</a:t>
            </a:r>
          </a:p>
          <a:p>
            <a:pPr marL="457200" indent="-457200">
              <a:buAutoNum type="arabicPeriod"/>
            </a:pPr>
            <a:r>
              <a:rPr lang="uk-UA" b="1" dirty="0" smtClean="0">
                <a:solidFill>
                  <a:srgbClr val="002060"/>
                </a:solidFill>
              </a:rPr>
              <a:t>Співпраця з іншими ключовими особами (фахівці, батьки).</a:t>
            </a:r>
          </a:p>
          <a:p>
            <a:pPr marL="457200" indent="-457200">
              <a:buAutoNum type="arabicPeriod"/>
            </a:pPr>
            <a:r>
              <a:rPr lang="uk-UA" b="1" dirty="0" smtClean="0">
                <a:solidFill>
                  <a:srgbClr val="002060"/>
                </a:solidFill>
              </a:rPr>
              <a:t>Створення позитивної соціальної атмосфери в класі.</a:t>
            </a:r>
          </a:p>
          <a:p>
            <a:pPr marL="457200" indent="-457200">
              <a:buAutoNum type="arabicPeriod"/>
            </a:pPr>
            <a:r>
              <a:rPr lang="uk-UA" b="1" dirty="0" smtClean="0">
                <a:solidFill>
                  <a:srgbClr val="002060"/>
                </a:solidFill>
              </a:rPr>
              <a:t>Методи</a:t>
            </a:r>
            <a:r>
              <a:rPr lang="en-US" b="1" dirty="0" smtClean="0">
                <a:solidFill>
                  <a:srgbClr val="002060"/>
                </a:solidFill>
              </a:rPr>
              <a:t>/</a:t>
            </a:r>
            <a:r>
              <a:rPr lang="uk-UA" b="1" dirty="0" smtClean="0">
                <a:solidFill>
                  <a:srgbClr val="002060"/>
                </a:solidFill>
              </a:rPr>
              <a:t>стратегії викладання.</a:t>
            </a:r>
          </a:p>
          <a:p>
            <a:pPr marL="457200" indent="-457200">
              <a:buAutoNum type="arabicPeriod"/>
            </a:pPr>
            <a:r>
              <a:rPr lang="uk-UA" b="1" dirty="0" smtClean="0">
                <a:solidFill>
                  <a:srgbClr val="002060"/>
                </a:solidFill>
              </a:rPr>
              <a:t>Планування .</a:t>
            </a:r>
          </a:p>
          <a:p>
            <a:pPr marL="457200" indent="-457200">
              <a:buAutoNum type="arabicPeriod"/>
            </a:pPr>
            <a:r>
              <a:rPr lang="uk-UA" b="1" dirty="0" smtClean="0">
                <a:solidFill>
                  <a:srgbClr val="002060"/>
                </a:solidFill>
              </a:rPr>
              <a:t>Професійний розвиток.</a:t>
            </a:r>
            <a:endParaRPr lang="uk-UA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69661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A50021"/>
                </a:solidFill>
              </a:rPr>
              <a:t>Розуміння інклюзії: від інклюзії А до інклюзії Б </a:t>
            </a:r>
            <a:br>
              <a:rPr lang="uk-UA" b="1" dirty="0" smtClean="0">
                <a:solidFill>
                  <a:srgbClr val="A50021"/>
                </a:solidFill>
              </a:rPr>
            </a:br>
            <a:r>
              <a:rPr lang="uk-UA" sz="3600" dirty="0" smtClean="0">
                <a:solidFill>
                  <a:srgbClr val="A50021"/>
                </a:solidFill>
              </a:rPr>
              <a:t>(Т. Бут, М. </a:t>
            </a:r>
            <a:r>
              <a:rPr lang="uk-UA" sz="3600" dirty="0" err="1" smtClean="0">
                <a:solidFill>
                  <a:srgbClr val="A50021"/>
                </a:solidFill>
              </a:rPr>
              <a:t>Ейнскоу</a:t>
            </a:r>
            <a:r>
              <a:rPr lang="uk-UA" sz="3600" dirty="0" smtClean="0">
                <a:solidFill>
                  <a:srgbClr val="A50021"/>
                </a:solidFill>
              </a:rPr>
              <a:t>)</a:t>
            </a:r>
            <a:endParaRPr lang="uk-UA" sz="3600" dirty="0">
              <a:solidFill>
                <a:srgbClr val="A5002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5820" y="2348880"/>
            <a:ext cx="3960440" cy="2952328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Створення умов для навчання дітей з порушеннями розвитку в ЗНЗ</a:t>
            </a:r>
          </a:p>
          <a:p>
            <a:pPr algn="ctr"/>
            <a:r>
              <a:rPr lang="uk-UA" dirty="0" err="1" smtClean="0"/>
              <a:t>Десгрегація</a:t>
            </a:r>
            <a:endParaRPr lang="uk-U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462564" y="2276872"/>
            <a:ext cx="3812098" cy="2952328"/>
          </a:xfrm>
          <a:prstGeom prst="roundRect">
            <a:avLst/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Виявлення і мінімізація бар’єрів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Збільшення участі кожного в освітньому процесі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230316" y="3501008"/>
            <a:ext cx="1620180" cy="648072"/>
          </a:xfrm>
          <a:prstGeom prst="rightArrow">
            <a:avLst/>
          </a:prstGeom>
          <a:solidFill>
            <a:srgbClr val="92D05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839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993300"/>
                </a:solidFill>
              </a:rPr>
              <a:t>Піраміда планування</a:t>
            </a:r>
            <a:endParaRPr lang="uk-UA" sz="4800" b="1" dirty="0">
              <a:solidFill>
                <a:srgbClr val="993300"/>
              </a:solidFill>
            </a:endParaRPr>
          </a:p>
        </p:txBody>
      </p:sp>
      <p:pic>
        <p:nvPicPr>
          <p:cNvPr id="4" name="Рисунок 1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08" y="1473200"/>
            <a:ext cx="8208912" cy="476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6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993300"/>
                </a:solidFill>
              </a:rPr>
              <a:t>Співпраця з іншими ключовими особами (фахівці, батьки, асистенти вчителя)</a:t>
            </a:r>
            <a:endParaRPr lang="uk-UA" sz="3600" b="1" dirty="0">
              <a:solidFill>
                <a:srgbClr val="99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8" y="1701800"/>
            <a:ext cx="5625175" cy="4470400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Створення індивідуальної програми розвитку</a:t>
            </a:r>
            <a:r>
              <a:rPr lang="uk-UA" dirty="0" smtClean="0">
                <a:solidFill>
                  <a:srgbClr val="002060"/>
                </a:solidFill>
              </a:rPr>
              <a:t>: визначення актуального рівня розвитку дитини; цілей, завдань</a:t>
            </a:r>
            <a:r>
              <a:rPr lang="uk-UA" dirty="0">
                <a:solidFill>
                  <a:srgbClr val="002060"/>
                </a:solidFill>
              </a:rPr>
              <a:t>;</a:t>
            </a:r>
            <a:r>
              <a:rPr lang="uk-UA" dirty="0" smtClean="0">
                <a:solidFill>
                  <a:srgbClr val="002060"/>
                </a:solidFill>
              </a:rPr>
              <a:t> планування </a:t>
            </a:r>
            <a:r>
              <a:rPr lang="uk-UA" dirty="0" err="1" smtClean="0">
                <a:solidFill>
                  <a:srgbClr val="002060"/>
                </a:solidFill>
              </a:rPr>
              <a:t>адаптацій</a:t>
            </a:r>
            <a:r>
              <a:rPr lang="uk-UA" dirty="0" smtClean="0">
                <a:solidFill>
                  <a:srgbClr val="002060"/>
                </a:solidFill>
              </a:rPr>
              <a:t> і модифікацій, здійснення моніторингу розвитку.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Спільне викладання </a:t>
            </a:r>
            <a:r>
              <a:rPr lang="uk-UA" dirty="0" smtClean="0">
                <a:solidFill>
                  <a:srgbClr val="002060"/>
                </a:solidFill>
              </a:rPr>
              <a:t>(підтримуюче, паралельне, викладання в команді).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Зміни в організації діяльності </a:t>
            </a:r>
            <a:r>
              <a:rPr lang="uk-UA" dirty="0" smtClean="0">
                <a:solidFill>
                  <a:srgbClr val="002060"/>
                </a:solidFill>
              </a:rPr>
              <a:t>– потрібен час на спільну роботу (спільне планування, час на рефлексію)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32" y="1916832"/>
            <a:ext cx="4604486" cy="3454327"/>
          </a:xfrm>
        </p:spPr>
      </p:pic>
    </p:spTree>
    <p:extLst>
      <p:ext uri="{BB962C8B-B14F-4D97-AF65-F5344CB8AC3E}">
        <p14:creationId xmlns:p14="http://schemas.microsoft.com/office/powerpoint/2010/main" val="266245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993300"/>
                </a:solidFill>
              </a:rPr>
              <a:t>Спільне викладання</a:t>
            </a:r>
            <a:endParaRPr lang="uk-UA" sz="4800" dirty="0">
              <a:solidFill>
                <a:srgbClr val="9933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3662" y="2145013"/>
            <a:ext cx="4976813" cy="380037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350" y="2250902"/>
            <a:ext cx="4976812" cy="3732609"/>
          </a:xfrm>
        </p:spPr>
      </p:pic>
    </p:spTree>
    <p:extLst>
      <p:ext uri="{BB962C8B-B14F-4D97-AF65-F5344CB8AC3E}">
        <p14:creationId xmlns:p14="http://schemas.microsoft.com/office/powerpoint/2010/main" val="240315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993300"/>
                </a:solidFill>
              </a:rPr>
              <a:t>Стратегії викладання</a:t>
            </a:r>
            <a:endParaRPr lang="uk-UA" b="1" dirty="0">
              <a:solidFill>
                <a:srgbClr val="99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sz="2800" b="1" dirty="0" smtClean="0"/>
              <a:t>Індивідуалізація навчального процесу</a:t>
            </a:r>
          </a:p>
          <a:p>
            <a:r>
              <a:rPr lang="uk-UA" sz="2800" b="1" dirty="0" smtClean="0"/>
              <a:t>Організація кооперативного навчання</a:t>
            </a:r>
          </a:p>
          <a:p>
            <a:r>
              <a:rPr lang="uk-UA" sz="2800" b="1" dirty="0" smtClean="0"/>
              <a:t>Диференціація викладання</a:t>
            </a:r>
          </a:p>
          <a:p>
            <a:r>
              <a:rPr lang="uk-UA" sz="2800" b="1" dirty="0" smtClean="0"/>
              <a:t>Інклюзивна педагогіка – підхід, орієнтований на всіх </a:t>
            </a:r>
            <a:r>
              <a:rPr lang="en-US" sz="2800" b="1" dirty="0" smtClean="0"/>
              <a:t>VS. </a:t>
            </a:r>
            <a:r>
              <a:rPr lang="uk-UA" sz="2800" b="1" dirty="0" smtClean="0"/>
              <a:t>підхід, орієнтований на особливі потреби окремих дітей</a:t>
            </a:r>
            <a:endParaRPr lang="uk-UA" sz="2800" b="1" dirty="0"/>
          </a:p>
        </p:txBody>
      </p:sp>
      <p:pic>
        <p:nvPicPr>
          <p:cNvPr id="5" name="Picture 6" descr="C:\Documents and Settings\Natali\Мои документы\photo\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0436" y="4005064"/>
            <a:ext cx="3885818" cy="266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88" y="980728"/>
            <a:ext cx="3816424" cy="275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3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993300"/>
                </a:solidFill>
              </a:rPr>
              <a:t>Професійний розвиток</a:t>
            </a:r>
            <a:endParaRPr lang="en-US" b="1" dirty="0">
              <a:solidFill>
                <a:srgbClr val="99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Здатність до рефлексії:</a:t>
            </a:r>
          </a:p>
          <a:p>
            <a:pPr>
              <a:buFontTx/>
              <a:buChar char="-"/>
            </a:pPr>
            <a:r>
              <a:rPr lang="uk-UA" dirty="0" smtClean="0"/>
              <a:t>Зворотний зв’язок</a:t>
            </a:r>
          </a:p>
          <a:p>
            <a:pPr>
              <a:buFontTx/>
              <a:buChar char="-"/>
            </a:pPr>
            <a:r>
              <a:rPr lang="uk-UA" dirty="0" smtClean="0"/>
              <a:t>Ведення щоденників</a:t>
            </a:r>
          </a:p>
          <a:p>
            <a:pPr>
              <a:buFontTx/>
              <a:buChar char="-"/>
            </a:pPr>
            <a:r>
              <a:rPr lang="uk-UA" dirty="0" smtClean="0"/>
              <a:t>Взаємні спостереження</a:t>
            </a:r>
          </a:p>
          <a:p>
            <a:r>
              <a:rPr lang="uk-UA" dirty="0" smtClean="0"/>
              <a:t> </a:t>
            </a:r>
            <a:r>
              <a:rPr lang="uk-UA" b="1" dirty="0" smtClean="0"/>
              <a:t>Формування позитивного ставлення: </a:t>
            </a:r>
            <a:r>
              <a:rPr lang="uk-UA" dirty="0" smtClean="0"/>
              <a:t>розуміння цінностей.</a:t>
            </a:r>
          </a:p>
          <a:p>
            <a:r>
              <a:rPr lang="uk-UA" b="1" dirty="0" smtClean="0"/>
              <a:t>Професійні спільноти, що навчаються.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sz="4800" b="1" dirty="0" smtClean="0">
                <a:solidFill>
                  <a:srgbClr val="800000"/>
                </a:solidFill>
              </a:rPr>
              <a:t>Дякую за увагу!</a:t>
            </a:r>
          </a:p>
          <a:p>
            <a:pPr marL="0" indent="0" algn="ctr">
              <a:buNone/>
            </a:pPr>
            <a:r>
              <a:rPr lang="uk-UA" sz="2800" b="1" dirty="0" smtClean="0"/>
              <a:t>Софій Н.З.</a:t>
            </a:r>
          </a:p>
          <a:p>
            <a:pPr marL="0" indent="0" algn="ctr">
              <a:buNone/>
            </a:pPr>
            <a:r>
              <a:rPr lang="uk-UA" sz="2800" dirty="0" smtClean="0"/>
              <a:t>Завідувач НМЦ інклюзивної освіти, </a:t>
            </a:r>
            <a:r>
              <a:rPr lang="en-US" sz="2800" dirty="0" smtClean="0">
                <a:hlinkClick r:id="rId2"/>
              </a:rPr>
              <a:t>www.nmcio.ippo.kubg.edu.ua</a:t>
            </a:r>
            <a:endParaRPr lang="uk-UA" sz="2800" dirty="0" smtClean="0"/>
          </a:p>
          <a:p>
            <a:pPr marL="0" indent="0" algn="ctr">
              <a:buNone/>
            </a:pPr>
            <a:r>
              <a:rPr lang="uk-UA" sz="2800" dirty="0"/>
              <a:t>Директор ВФ «Крок за кроком», </a:t>
            </a:r>
            <a:r>
              <a:rPr lang="en-US" sz="2800" dirty="0">
                <a:hlinkClick r:id="rId3"/>
              </a:rPr>
              <a:t>www.ussf.kiev.ua</a:t>
            </a:r>
            <a:endParaRPr lang="en-US" sz="2800" dirty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07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220</Words>
  <Application>Microsoft Office PowerPoint</Application>
  <PresentationFormat>Custom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Books 16x9</vt:lpstr>
      <vt:lpstr>Компетентний педагог як запорука успішної інклюзії</vt:lpstr>
      <vt:lpstr>Компетенції ефективних педагогів</vt:lpstr>
      <vt:lpstr>Розуміння інклюзії: від інклюзії А до інклюзії Б  (Т. Бут, М. Ейнскоу)</vt:lpstr>
      <vt:lpstr>Піраміда планування</vt:lpstr>
      <vt:lpstr>Співпраця з іншими ключовими особами (фахівці, батьки, асистенти вчителя)</vt:lpstr>
      <vt:lpstr>Спільне викладання</vt:lpstr>
      <vt:lpstr>Стратегії викладання</vt:lpstr>
      <vt:lpstr>Професійний розвиток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2015-08-21T09:29:25Z</dcterms:created>
  <dcterms:modified xsi:type="dcterms:W3CDTF">2016-02-25T08:26:29Z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